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Montserrat ExtraBold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customXml" Target="../customXml/item1.xml"/><Relationship Id="rId21" Type="http://schemas.openxmlformats.org/officeDocument/2006/relationships/slide" Target="slides/slide17.xml"/><Relationship Id="rId34" Type="http://schemas.openxmlformats.org/officeDocument/2006/relationships/font" Target="fonts/MontserratMedium-bold.fntdata"/><Relationship Id="rId7" Type="http://schemas.openxmlformats.org/officeDocument/2006/relationships/slide" Target="slides/slide3.xml"/><Relationship Id="rId20" Type="http://schemas.openxmlformats.org/officeDocument/2006/relationships/slide" Target="slides/slide16.xml"/><Relationship Id="rId2" Type="http://schemas.openxmlformats.org/officeDocument/2006/relationships/presProps" Target="presProps.xml"/><Relationship Id="rId29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41" Type="http://schemas.openxmlformats.org/officeDocument/2006/relationships/customXml" Target="../customXml/item3.xml"/><Relationship Id="rId24" Type="http://schemas.openxmlformats.org/officeDocument/2006/relationships/slide" Target="slides/slide20.xml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2" Type="http://schemas.openxmlformats.org/officeDocument/2006/relationships/font" Target="fonts/Montserrat-boldItalic.fntdata"/><Relationship Id="rId37" Type="http://schemas.openxmlformats.org/officeDocument/2006/relationships/font" Target="fonts/MontserratExtraBold-bold.fntdata"/><Relationship Id="rId40" Type="http://schemas.openxmlformats.org/officeDocument/2006/relationships/customXml" Target="../customXml/item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36" Type="http://schemas.openxmlformats.org/officeDocument/2006/relationships/font" Target="fonts/MontserratMedium-boldItalic.fntdata"/><Relationship Id="rId31" Type="http://schemas.openxmlformats.org/officeDocument/2006/relationships/font" Target="fonts/Montserrat-italic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" Type="http://schemas.openxmlformats.org/officeDocument/2006/relationships/slide" Target="slides/slide18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slide" Target="slides/slide23.xml"/><Relationship Id="rId30" Type="http://schemas.openxmlformats.org/officeDocument/2006/relationships/font" Target="fonts/Montserrat-bold.fntdata"/><Relationship Id="rId35" Type="http://schemas.openxmlformats.org/officeDocument/2006/relationships/font" Target="fonts/MontserratMedium-italic.fntdata"/><Relationship Id="rId14" Type="http://schemas.openxmlformats.org/officeDocument/2006/relationships/slide" Target="slides/slide10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1.xml"/><Relationship Id="rId33" Type="http://schemas.openxmlformats.org/officeDocument/2006/relationships/font" Target="fonts/MontserratMedium-regular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8" Type="http://schemas.openxmlformats.org/officeDocument/2006/relationships/font" Target="fonts/Montserrat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54ff362a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54ff362a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54ff362a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54ff362a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19f76ae64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f19f76ae64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54ff362a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54ff362a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54ff362a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54ff362a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54ff362a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54ff362a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54ff362a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54ff362a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54ff362a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54ff362a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54ff362a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54ff362a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54ff362a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54ff362a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54ff362a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54ff362a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54ff362a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54ff362a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67a5ec8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67a5ec8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54ff362a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54ff362a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54ff362a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54ff362a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54ff362a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54ff362a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54ff362a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54ff362a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54ff362a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54ff362a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54ff362a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54ff362a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54ff362a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54ff362a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54ff362a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54ff362a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EC2 Instances Summary</a:t>
            </a:r>
            <a:endParaRPr b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"/>
          <p:cNvSpPr txBox="1"/>
          <p:nvPr>
            <p:ph type="title"/>
          </p:nvPr>
        </p:nvSpPr>
        <p:spPr>
          <a:xfrm>
            <a:off x="637075" y="445025"/>
            <a:ext cx="4629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Important EC2 Terms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6" name="Google Shape;216;p45"/>
          <p:cNvSpPr txBox="1"/>
          <p:nvPr>
            <p:ph idx="1" type="body"/>
          </p:nvPr>
        </p:nvSpPr>
        <p:spPr>
          <a:xfrm>
            <a:off x="909325" y="13384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Types of EBS Volumes: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General Purpose SSD (gp2).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Provisioned IOPS SSD-backed volumes.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HDD-backed volume.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6"/>
          <p:cNvSpPr txBox="1"/>
          <p:nvPr>
            <p:ph type="title"/>
          </p:nvPr>
        </p:nvSpPr>
        <p:spPr>
          <a:xfrm>
            <a:off x="695425" y="445025"/>
            <a:ext cx="46293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Important EC2 Terms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2" name="Google Shape;222;p46"/>
          <p:cNvSpPr txBox="1"/>
          <p:nvPr>
            <p:ph idx="1" type="body"/>
          </p:nvPr>
        </p:nvSpPr>
        <p:spPr>
          <a:xfrm>
            <a:off x="880175" y="1250900"/>
            <a:ext cx="5127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Snapshots: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 create backups of your EBS volumes.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generate multiple EBS volumes containing identical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7"/>
          <p:cNvSpPr txBox="1"/>
          <p:nvPr>
            <p:ph type="title"/>
          </p:nvPr>
        </p:nvSpPr>
        <p:spPr>
          <a:xfrm>
            <a:off x="695425" y="445025"/>
            <a:ext cx="46293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Important EC2 Terms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8" name="Google Shape;228;p47"/>
          <p:cNvSpPr txBox="1"/>
          <p:nvPr>
            <p:ph idx="1" type="body"/>
          </p:nvPr>
        </p:nvSpPr>
        <p:spPr>
          <a:xfrm>
            <a:off x="880175" y="1250900"/>
            <a:ext cx="5127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Network Interfaces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They can be created and attached to EC2 instances.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single instance can have multiple network interfaces attached to it.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8"/>
          <p:cNvSpPr txBox="1"/>
          <p:nvPr>
            <p:ph type="title"/>
          </p:nvPr>
        </p:nvSpPr>
        <p:spPr>
          <a:xfrm>
            <a:off x="589575" y="445025"/>
            <a:ext cx="46293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AMI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4" name="Google Shape;234;p48"/>
          <p:cNvSpPr txBox="1"/>
          <p:nvPr>
            <p:ph idx="1" type="body"/>
          </p:nvPr>
        </p:nvSpPr>
        <p:spPr>
          <a:xfrm>
            <a:off x="851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Amazon Machine Image (AMI) is used to create virtual servers.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set up an instance than traditional software deployments.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 manual setup.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Configuration.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Additional hardware.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5" name="Google Shape;235;p48"/>
          <p:cNvPicPr preferRelativeResize="0"/>
          <p:nvPr/>
        </p:nvPicPr>
        <p:blipFill rotWithShape="1">
          <a:blip r:embed="rId3">
            <a:alphaModFix/>
          </a:blip>
          <a:srcRect b="31558" l="30974" r="29826" t="0"/>
          <a:stretch/>
        </p:blipFill>
        <p:spPr>
          <a:xfrm>
            <a:off x="6219350" y="1325325"/>
            <a:ext cx="1845874" cy="18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9"/>
          <p:cNvSpPr txBox="1"/>
          <p:nvPr>
            <p:ph type="title"/>
          </p:nvPr>
        </p:nvSpPr>
        <p:spPr>
          <a:xfrm>
            <a:off x="727375" y="445025"/>
            <a:ext cx="46293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Different Instance Types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1" name="Google Shape;241;p49"/>
          <p:cNvSpPr txBox="1"/>
          <p:nvPr>
            <p:ph idx="1" type="body"/>
          </p:nvPr>
        </p:nvSpPr>
        <p:spPr>
          <a:xfrm>
            <a:off x="832925" y="1246650"/>
            <a:ext cx="5259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On-Demand Instances: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We pay for compute capacity.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There are no long-term commitments.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We don’t need to make advance payments.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0"/>
          <p:cNvSpPr txBox="1"/>
          <p:nvPr>
            <p:ph idx="1" type="body"/>
          </p:nvPr>
        </p:nvSpPr>
        <p:spPr>
          <a:xfrm>
            <a:off x="957575" y="13348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Reserved Instances: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a reduced price billing concept.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Acquire significant discounts compared to standard "On Demand".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Discount is offered to users when they use these instances.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7" name="Google Shape;247;p50"/>
          <p:cNvSpPr txBox="1"/>
          <p:nvPr>
            <p:ph type="title"/>
          </p:nvPr>
        </p:nvSpPr>
        <p:spPr>
          <a:xfrm>
            <a:off x="727375" y="445025"/>
            <a:ext cx="46293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Different Instance Types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1"/>
          <p:cNvSpPr txBox="1"/>
          <p:nvPr>
            <p:ph type="title"/>
          </p:nvPr>
        </p:nvSpPr>
        <p:spPr>
          <a:xfrm>
            <a:off x="614075" y="445025"/>
            <a:ext cx="46293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Spot Instances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3" name="Google Shape;253;p51"/>
          <p:cNvSpPr txBox="1"/>
          <p:nvPr>
            <p:ph idx="1" type="body"/>
          </p:nvPr>
        </p:nvSpPr>
        <p:spPr>
          <a:xfrm>
            <a:off x="833525" y="1191300"/>
            <a:ext cx="5559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Spot instances: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reduce your EC2 on-demand instance costs by up to 90%.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By an increasing number of businesses.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SMBs to enterprises for mission-critical and production workloads.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2"/>
          <p:cNvSpPr txBox="1"/>
          <p:nvPr>
            <p:ph type="title"/>
          </p:nvPr>
        </p:nvSpPr>
        <p:spPr>
          <a:xfrm>
            <a:off x="699925" y="445025"/>
            <a:ext cx="46293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Instances use case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9" name="Google Shape;259;p52"/>
          <p:cNvSpPr txBox="1"/>
          <p:nvPr>
            <p:ph idx="1" type="body"/>
          </p:nvPr>
        </p:nvSpPr>
        <p:spPr>
          <a:xfrm>
            <a:off x="890775" y="1229875"/>
            <a:ext cx="5349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General-purpose Instances: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Used for web servers, development environments, and so 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Include T and M instance types they are good for changing and consistent workloads.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"/>
          <p:cNvSpPr txBox="1"/>
          <p:nvPr>
            <p:ph idx="1" type="body"/>
          </p:nvPr>
        </p:nvSpPr>
        <p:spPr>
          <a:xfrm>
            <a:off x="890775" y="1191300"/>
            <a:ext cx="5320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Optimized for compute: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Compute-intensive applications,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Scientific modeling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High-performance web servers.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Include C instances they are good for high processing and used in busy web servers.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5" name="Google Shape;265;p53"/>
          <p:cNvSpPr txBox="1"/>
          <p:nvPr>
            <p:ph type="title"/>
          </p:nvPr>
        </p:nvSpPr>
        <p:spPr>
          <a:xfrm>
            <a:off x="699925" y="445025"/>
            <a:ext cx="46293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Instances use case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4"/>
          <p:cNvSpPr txBox="1"/>
          <p:nvPr>
            <p:ph idx="1" type="body"/>
          </p:nvPr>
        </p:nvSpPr>
        <p:spPr>
          <a:xfrm>
            <a:off x="909875" y="1105425"/>
            <a:ext cx="5788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Memory-Optimized: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Used for applications that require a lot of memory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Real-time big data analytics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Running Hadoop or Spark.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Include r and x instance types.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For databases, real-time analytics and uses the AWS Nitro System.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1" name="Google Shape;271;p54"/>
          <p:cNvSpPr txBox="1"/>
          <p:nvPr>
            <p:ph type="title"/>
          </p:nvPr>
        </p:nvSpPr>
        <p:spPr>
          <a:xfrm>
            <a:off x="699925" y="445025"/>
            <a:ext cx="46293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Instances use case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42950" y="1200150"/>
            <a:ext cx="5241900" cy="32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EC2 Stands for Amazon Elastic Compute Cloud.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Amazon web service provides configurable compute capacity in the AWS cloud.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595600" y="498600"/>
            <a:ext cx="57357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EC2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68" name="Google Shape;168;p37"/>
          <p:cNvPicPr preferRelativeResize="0"/>
          <p:nvPr/>
        </p:nvPicPr>
        <p:blipFill rotWithShape="1">
          <a:blip r:embed="rId3">
            <a:alphaModFix/>
          </a:blip>
          <a:srcRect b="18647" l="29424" r="30881" t="12004"/>
          <a:stretch/>
        </p:blipFill>
        <p:spPr>
          <a:xfrm>
            <a:off x="6027850" y="1200150"/>
            <a:ext cx="2487701" cy="25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"/>
          <p:cNvSpPr txBox="1"/>
          <p:nvPr>
            <p:ph idx="1" type="body"/>
          </p:nvPr>
        </p:nvSpPr>
        <p:spPr>
          <a:xfrm>
            <a:off x="699925" y="1235925"/>
            <a:ext cx="6342300" cy="31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Accelerated computing: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Additional hardware (GPUs, FPGAs).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Massive amounts of parallel processing for tasks such as graphics processing.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Include P, G and F instances.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For machine learning, used in graphic processing and big data respectively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7" name="Google Shape;277;p55"/>
          <p:cNvSpPr txBox="1"/>
          <p:nvPr>
            <p:ph type="title"/>
          </p:nvPr>
        </p:nvSpPr>
        <p:spPr>
          <a:xfrm>
            <a:off x="699925" y="445025"/>
            <a:ext cx="46293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Instances use case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/>
          <p:nvPr>
            <p:ph idx="1" type="body"/>
          </p:nvPr>
        </p:nvSpPr>
        <p:spPr>
          <a:xfrm>
            <a:off x="604500" y="1128775"/>
            <a:ext cx="53091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Storage Optimized: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Ideal for tasks requiring large amounts of storage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equential read-write - Log processing.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nclude D and t3 instances.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For SSD backed instances.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Used for the Largest SSD offerings.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3" name="Google Shape;283;p56"/>
          <p:cNvSpPr txBox="1"/>
          <p:nvPr>
            <p:ph type="title"/>
          </p:nvPr>
        </p:nvSpPr>
        <p:spPr>
          <a:xfrm>
            <a:off x="604500" y="445025"/>
            <a:ext cx="46293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Instances use case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8"/>
          <p:cNvSpPr txBox="1"/>
          <p:nvPr>
            <p:ph type="title"/>
          </p:nvPr>
        </p:nvSpPr>
        <p:spPr>
          <a:xfrm>
            <a:off x="642675" y="445025"/>
            <a:ext cx="46293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SSH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6" name="Google Shape;296;p58"/>
          <p:cNvSpPr txBox="1"/>
          <p:nvPr>
            <p:ph idx="1" type="body"/>
          </p:nvPr>
        </p:nvSpPr>
        <p:spPr>
          <a:xfrm>
            <a:off x="938500" y="1191300"/>
            <a:ext cx="5578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Secure Shell or Secure Socket Shell.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Access a computer securely.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Refer to a suite of utilities.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Addition to providing secure network services.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9"/>
          <p:cNvSpPr txBox="1"/>
          <p:nvPr>
            <p:ph idx="1" type="body"/>
          </p:nvPr>
        </p:nvSpPr>
        <p:spPr>
          <a:xfrm>
            <a:off x="642675" y="1191300"/>
            <a:ext cx="5177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Secure Shell supports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Strong password.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Public key authentication.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Encrypted data communications.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Connected via an open network such as the internet.</a:t>
            </a:r>
            <a:endParaRPr/>
          </a:p>
        </p:txBody>
      </p:sp>
      <p:sp>
        <p:nvSpPr>
          <p:cNvPr id="302" name="Google Shape;302;p59"/>
          <p:cNvSpPr txBox="1"/>
          <p:nvPr>
            <p:ph type="title"/>
          </p:nvPr>
        </p:nvSpPr>
        <p:spPr>
          <a:xfrm>
            <a:off x="642675" y="445025"/>
            <a:ext cx="46293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SSH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647350" y="1191300"/>
            <a:ext cx="62517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provides Infrastructure as a Service (IaaS).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Control over your computing resources.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EC2 is based on the server virtualization concept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Computing power of server hardware is divided into different instances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Provided to the end-user.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4" name="Google Shape;174;p38"/>
          <p:cNvSpPr txBox="1"/>
          <p:nvPr>
            <p:ph type="title"/>
          </p:nvPr>
        </p:nvSpPr>
        <p:spPr>
          <a:xfrm>
            <a:off x="595600" y="498600"/>
            <a:ext cx="57357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EC2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675975" y="464475"/>
            <a:ext cx="46293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EC2 Instance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675975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virtual server that runs applications on Amazon's EC2.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 a small part of a larger computer,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Hard drive.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Network connection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Operating system, and so on. 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621400" y="1162050"/>
            <a:ext cx="4946400" cy="30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 a single physical machine, we can run multiple small computers, which are referred as Instances.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EC2 is very useful to use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users can scale up or down easily.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6" name="Google Shape;186;p40"/>
          <p:cNvSpPr txBox="1"/>
          <p:nvPr>
            <p:ph type="title"/>
          </p:nvPr>
        </p:nvSpPr>
        <p:spPr>
          <a:xfrm>
            <a:off x="675975" y="464475"/>
            <a:ext cx="46293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EC2 Instance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569025" y="445025"/>
            <a:ext cx="46293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EC2 Instances Features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2" name="Google Shape;192;p41"/>
          <p:cNvSpPr txBox="1"/>
          <p:nvPr>
            <p:ph idx="1" type="body"/>
          </p:nvPr>
        </p:nvSpPr>
        <p:spPr>
          <a:xfrm>
            <a:off x="899600" y="1241175"/>
            <a:ext cx="4690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EC2 Instances are extremely safe to use.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various instances as per our needs.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With a firewall as the ports, protocols and IP range.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569025" y="1191300"/>
            <a:ext cx="5196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Our instances remain safe,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key pairs,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accessed by the key pairs only.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Store data on our instances by configuring Amazon EBS volumes with the instances.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8" name="Google Shape;198;p42"/>
          <p:cNvSpPr txBox="1"/>
          <p:nvPr>
            <p:ph type="title"/>
          </p:nvPr>
        </p:nvSpPr>
        <p:spPr>
          <a:xfrm>
            <a:off x="569025" y="445025"/>
            <a:ext cx="46293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EC2 Instances Features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type="title"/>
          </p:nvPr>
        </p:nvSpPr>
        <p:spPr>
          <a:xfrm>
            <a:off x="646825" y="454750"/>
            <a:ext cx="60225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Advantages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4" name="Google Shape;204;p43"/>
          <p:cNvSpPr txBox="1"/>
          <p:nvPr>
            <p:ph idx="1" type="body"/>
          </p:nvPr>
        </p:nvSpPr>
        <p:spPr>
          <a:xfrm>
            <a:off x="928800" y="12411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Auto-scaling.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Pay-as-you-go.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Increased Reliability.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Elasticity.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646800" y="445025"/>
            <a:ext cx="46293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Important EC2 Terms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0" name="Google Shape;210;p44"/>
          <p:cNvSpPr txBox="1"/>
          <p:nvPr>
            <p:ph idx="1" type="body"/>
          </p:nvPr>
        </p:nvSpPr>
        <p:spPr>
          <a:xfrm>
            <a:off x="831525" y="1035725"/>
            <a:ext cx="5604300" cy="29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EC2 Dashboard: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gives the users an overview of their EC2 usage in a particular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region.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EBS Volumes: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These volumes function similarly to hard discs in the cloud.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They can be linked to our Amazon EC2 instances. 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C398486B-528A-4844-B8DD-AF78B94D4901}"/>
</file>

<file path=customXml/itemProps2.xml><?xml version="1.0" encoding="utf-8"?>
<ds:datastoreItem xmlns:ds="http://schemas.openxmlformats.org/officeDocument/2006/customXml" ds:itemID="{0C31E0A7-951A-4E1B-A0E9-BB5E0F3E72E5}"/>
</file>

<file path=customXml/itemProps3.xml><?xml version="1.0" encoding="utf-8"?>
<ds:datastoreItem xmlns:ds="http://schemas.openxmlformats.org/officeDocument/2006/customXml" ds:itemID="{CCE65E8A-708F-4497-995A-69FFF7511250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